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6" r:id="rId3"/>
    <p:sldId id="256" r:id="rId4"/>
    <p:sldId id="258" r:id="rId5"/>
    <p:sldId id="259" r:id="rId6"/>
    <p:sldId id="260" r:id="rId7"/>
    <p:sldId id="262" r:id="rId8"/>
    <p:sldId id="265" r:id="rId9"/>
    <p:sldId id="264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B8E9-DBF7-6440-87D5-992D6C7D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101AC-129D-C34B-9E06-8ECC69378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6B60C-9064-4A40-91D1-69F88937D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01FC-5085-F249-8F8C-6A0A1BBE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F3256-41E2-4840-AD1B-927DF583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9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1FA2-5AE1-A84A-A493-BF802BB7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BCD1B-ECD3-5146-B99E-A8608894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792FE-6E70-FD4A-8FEB-F5F3D430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1845F-B4E6-8D46-B989-F87FC970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DD5D-65F3-044C-A4B2-22CF184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35CEE-53AA-6343-8351-619463C9A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23FD9-2A2D-7444-A716-F48840B3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CB1B-A8B0-9845-879F-8B2EA45A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678F-F725-734A-A2FC-EF1E26A7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F3ECC-F280-8149-9DC7-7698CA7D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1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4A22-0217-BA40-B84D-38AF240F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9C9C-EEB6-6647-B56B-6D56726F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D4FE4-D9DF-C04E-A42E-C2590B97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7C0D-4C4B-4D4B-8342-EBA62924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71D4-8EF8-2848-B334-F2C81A732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3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B087-C9FF-D34A-8CAD-649A0A30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9319-5498-9545-AD52-CDDB1D4BA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F1F3B-DC0B-7343-8771-6D1C6ADA9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92E5F-2C1D-7F47-A6A8-5D206E79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EDBA2-D013-7E49-BAC5-7A65F6F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4E47-6ED7-2745-B577-692067DB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8EA9-6E0F-A54C-A4EC-ACE00BBB7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0572C-DD2A-1A47-BDF5-419AD012E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431A5-C146-CF46-BAB1-F55FCC8C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0C0E2-067E-2945-BF65-7244F409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5608-3018-6746-B438-A33F3283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CB07-5E52-7846-A0B7-D99B43C5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563-BC0C-5545-849B-C6E0B3DE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994C3-9A8C-9C45-9491-D294EF0D9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C750-4151-6A4C-AE4A-FFDCD0410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5CCBB-4A0F-224F-B22C-CF323BC08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9BF9A-97BD-4B4C-8A24-C06D8561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EC50D-4CD6-E540-B3E8-B55BB49E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71EB8-47F6-1E49-8480-D262BBF5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1C64-C51D-0644-99A8-0E07933B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DAB05-79E3-3943-9D9F-0C7D095D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16D70-D14C-2747-8A0A-7BBD9D66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64EA3-2FBF-4541-A84D-097F9D2C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4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56BB5-E649-D448-A667-3F4F02B5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E4840-7BCC-4949-A677-F7F61B0C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6433-3520-914E-BC55-7B0D0A92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6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28F5-57F5-0C4A-9644-4745D591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ADD8-FFD2-1049-886E-CCE627CC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4095F-EDE8-EC45-8043-A5DE631AF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1C7F6-E65A-1E41-AE7E-B23A35006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585B9-A9DE-7946-92C6-8D9309C3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D7F5E-8E8B-9040-B660-3AA4324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F64-BA86-B848-A654-859787E0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79A63-56D6-684F-AC27-923B52433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FF727-32C1-5D4E-B46D-27B363010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411CE-116D-1C44-A679-19E25D2D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D9916-066D-5343-8106-21ECF957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355E0-FD2D-FE42-A6A9-8DF139CC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4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DA77E-A5B2-884C-8D09-7A260D28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06C56-C462-4345-BFCD-05CE5799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74FC-B0C5-9948-930B-31922CF1D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4B4BA-AEA7-AB45-AF05-C817106B589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16C98-F8BF-CD4B-B1FB-B51D7CBE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43FB-B373-2448-AAC3-367E6FEBC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A649E-9703-C447-89E6-5CC23FBF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6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" TargetMode="External"/><Relationship Id="rId2" Type="http://schemas.openxmlformats.org/officeDocument/2006/relationships/hyperlink" Target="https://www.javatpoint.com/json-serv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3912A5-E99A-974A-BC98-68F9FE0F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41"/>
            <a:ext cx="12192000" cy="66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3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8629F-3640-FE4F-8692-8F5D8C09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03"/>
            <a:ext cx="12200394" cy="5879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F5499-B6DA-734C-B90E-0483C9DA1E43}"/>
              </a:ext>
            </a:extLst>
          </p:cNvPr>
          <p:cNvSpPr txBox="1"/>
          <p:nvPr/>
        </p:nvSpPr>
        <p:spPr>
          <a:xfrm>
            <a:off x="2256183" y="3222299"/>
            <a:ext cx="4939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FFFF00"/>
                </a:highlight>
              </a:rPr>
              <a:t>//it is the function action object that intercepted by middleware</a:t>
            </a:r>
          </a:p>
          <a:p>
            <a:r>
              <a:rPr lang="en-US" sz="1000" dirty="0">
                <a:solidFill>
                  <a:srgbClr val="FF0000"/>
                </a:solidFill>
                <a:highlight>
                  <a:srgbClr val="FFFF00"/>
                </a:highlight>
              </a:rPr>
              <a:t>//when the middleware invokes this function is passes in the store's dispatch method</a:t>
            </a:r>
          </a:p>
          <a:p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209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70CBBD-C347-B34C-BE1D-2482D4D557CC}"/>
              </a:ext>
            </a:extLst>
          </p:cNvPr>
          <p:cNvSpPr/>
          <p:nvPr/>
        </p:nvSpPr>
        <p:spPr>
          <a:xfrm>
            <a:off x="239069" y="779430"/>
            <a:ext cx="43274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https://www.javatpoint.com/json-server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i="1" dirty="0">
                <a:hlinkClick r:id="rId3"/>
              </a:rPr>
              <a:t>https://jsonplaceholder.typicode.com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3"/>
              </a:rPr>
              <a:t>https://graphqlzero.almansi.me/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3"/>
              </a:rPr>
              <a:t>https://mocki.io/graphql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CDDB7-6D94-2248-A689-F2D5B85458B0}"/>
              </a:ext>
            </a:extLst>
          </p:cNvPr>
          <p:cNvSpPr txBox="1"/>
          <p:nvPr/>
        </p:nvSpPr>
        <p:spPr>
          <a:xfrm>
            <a:off x="239069" y="218661"/>
            <a:ext cx="67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6303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9814B4-DCD6-F64D-8DF5-C32306DD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00150"/>
            <a:ext cx="8420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C6A3BD-2FD8-844A-BA76-4C8F3256FE37}"/>
              </a:ext>
            </a:extLst>
          </p:cNvPr>
          <p:cNvSpPr/>
          <p:nvPr/>
        </p:nvSpPr>
        <p:spPr>
          <a:xfrm>
            <a:off x="954158" y="5714999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717A210B-8352-DD4E-80C3-2D40D67B9C4F}"/>
              </a:ext>
            </a:extLst>
          </p:cNvPr>
          <p:cNvSpPr/>
          <p:nvPr/>
        </p:nvSpPr>
        <p:spPr>
          <a:xfrm>
            <a:off x="2524540" y="6077780"/>
            <a:ext cx="3571460" cy="6211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Something external to the system that tries to change the system. (Outbound calls here)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Action Type</a:t>
            </a:r>
          </a:p>
          <a:p>
            <a:pPr algn="ctr"/>
            <a:r>
              <a:rPr lang="en-US" sz="800" dirty="0"/>
              <a:t>Action Payload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02DBB-ECE2-8040-B498-9D2E99E3F96B}"/>
              </a:ext>
            </a:extLst>
          </p:cNvPr>
          <p:cNvSpPr/>
          <p:nvPr/>
        </p:nvSpPr>
        <p:spPr>
          <a:xfrm>
            <a:off x="929310" y="4283763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REDUCERS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1E43D879-233E-CE47-B9A6-3A12692C3F32}"/>
              </a:ext>
            </a:extLst>
          </p:cNvPr>
          <p:cNvSpPr/>
          <p:nvPr/>
        </p:nvSpPr>
        <p:spPr>
          <a:xfrm>
            <a:off x="2499692" y="4676362"/>
            <a:ext cx="3596308" cy="10088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 Reducer for each state representation/property (cars, sort col, sort </a:t>
            </a:r>
            <a:r>
              <a:rPr lang="en-US" sz="1000" dirty="0" err="1"/>
              <a:t>dir</a:t>
            </a:r>
            <a:r>
              <a:rPr lang="en-US" sz="1000" dirty="0"/>
              <a:t>, edit id etc.). Pure functions cannot cause side effect. Not allowed to make ajax call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Combine multiple reducer and it makes the payload that redux will contrast using different reducers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EC215-920B-2547-BC67-2C8EAE93C1AA}"/>
              </a:ext>
            </a:extLst>
          </p:cNvPr>
          <p:cNvSpPr/>
          <p:nvPr/>
        </p:nvSpPr>
        <p:spPr>
          <a:xfrm>
            <a:off x="929310" y="2852532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Redux Store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365460D3-F783-A442-BB33-1EACA2D24FB1}"/>
              </a:ext>
            </a:extLst>
          </p:cNvPr>
          <p:cNvSpPr/>
          <p:nvPr/>
        </p:nvSpPr>
        <p:spPr>
          <a:xfrm>
            <a:off x="2499692" y="3230218"/>
            <a:ext cx="3596308" cy="52677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Redux store refers to the combined reducer</a:t>
            </a:r>
          </a:p>
          <a:p>
            <a:pPr algn="ctr"/>
            <a:r>
              <a:rPr lang="en-US" sz="1000" dirty="0"/>
              <a:t>Combination of state data and the reducers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EABEC-6E58-ED45-B738-6EEB1157F893}"/>
              </a:ext>
            </a:extLst>
          </p:cNvPr>
          <p:cNvSpPr/>
          <p:nvPr/>
        </p:nvSpPr>
        <p:spPr>
          <a:xfrm>
            <a:off x="954158" y="1416326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Hook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A4AB900E-CA07-CA40-BDE2-DB99EBB2BD96}"/>
              </a:ext>
            </a:extLst>
          </p:cNvPr>
          <p:cNvSpPr/>
          <p:nvPr/>
        </p:nvSpPr>
        <p:spPr>
          <a:xfrm>
            <a:off x="2524540" y="1798984"/>
            <a:ext cx="3571460" cy="89452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 Selector hook to read state properties, we can also do some manipulation here to avoid duplicate state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Use Dispatch hook along with </a:t>
            </a:r>
            <a:r>
              <a:rPr lang="en-US" sz="1000" dirty="0" err="1"/>
              <a:t>bindActionCreator</a:t>
            </a:r>
            <a:r>
              <a:rPr lang="en-US" sz="1000" dirty="0"/>
              <a:t> to bind Actions to properties that will be used by UI as callback functions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A11AD5A-91C9-FD47-94C7-E1562927C43B}"/>
              </a:ext>
            </a:extLst>
          </p:cNvPr>
          <p:cNvSpPr/>
          <p:nvPr/>
        </p:nvSpPr>
        <p:spPr>
          <a:xfrm>
            <a:off x="1649896" y="4780721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E8FF469-D8C7-E645-8F83-4FB720A00BA3}"/>
              </a:ext>
            </a:extLst>
          </p:cNvPr>
          <p:cNvSpPr/>
          <p:nvPr/>
        </p:nvSpPr>
        <p:spPr>
          <a:xfrm>
            <a:off x="1653211" y="3352800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51C898D-26CF-894C-9534-C07508CCA099}"/>
              </a:ext>
            </a:extLst>
          </p:cNvPr>
          <p:cNvSpPr/>
          <p:nvPr/>
        </p:nvSpPr>
        <p:spPr>
          <a:xfrm>
            <a:off x="1644928" y="1914942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B34881-F8F0-2E40-A401-01B1C63542C9}"/>
              </a:ext>
            </a:extLst>
          </p:cNvPr>
          <p:cNvSpPr/>
          <p:nvPr/>
        </p:nvSpPr>
        <p:spPr>
          <a:xfrm>
            <a:off x="9680713" y="2097158"/>
            <a:ext cx="805070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Actions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6451950-72ED-4B42-823E-F051C726CCF9}"/>
              </a:ext>
            </a:extLst>
          </p:cNvPr>
          <p:cNvSpPr/>
          <p:nvPr/>
        </p:nvSpPr>
        <p:spPr>
          <a:xfrm>
            <a:off x="10976113" y="3458821"/>
            <a:ext cx="805070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React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8B1C03-E5BF-4B4E-BBD7-11C405C843CD}"/>
              </a:ext>
            </a:extLst>
          </p:cNvPr>
          <p:cNvSpPr/>
          <p:nvPr/>
        </p:nvSpPr>
        <p:spPr>
          <a:xfrm>
            <a:off x="8213034" y="3395873"/>
            <a:ext cx="805070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Store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B9BD03-0F5F-6247-87D2-C846DC48F97F}"/>
              </a:ext>
            </a:extLst>
          </p:cNvPr>
          <p:cNvSpPr/>
          <p:nvPr/>
        </p:nvSpPr>
        <p:spPr>
          <a:xfrm>
            <a:off x="9733719" y="4823792"/>
            <a:ext cx="805070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Selector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3B893C-AC3F-AD4C-8FDB-A320310713A9}"/>
              </a:ext>
            </a:extLst>
          </p:cNvPr>
          <p:cNvCxnSpPr>
            <a:stCxn id="51" idx="6"/>
            <a:endCxn id="49" idx="4"/>
          </p:cNvCxnSpPr>
          <p:nvPr/>
        </p:nvCxnSpPr>
        <p:spPr>
          <a:xfrm flipV="1">
            <a:off x="10538789" y="3985595"/>
            <a:ext cx="839859" cy="110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38D925-C812-F144-90CE-1029F4A640AB}"/>
              </a:ext>
            </a:extLst>
          </p:cNvPr>
          <p:cNvCxnSpPr>
            <a:cxnSpLocks/>
            <a:stCxn id="49" idx="0"/>
            <a:endCxn id="48" idx="6"/>
          </p:cNvCxnSpPr>
          <p:nvPr/>
        </p:nvCxnSpPr>
        <p:spPr>
          <a:xfrm flipH="1" flipV="1">
            <a:off x="10485783" y="2360545"/>
            <a:ext cx="892865" cy="109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40D521-15F6-8443-BEF5-73111084EE68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8615569" y="2360545"/>
            <a:ext cx="1065144" cy="103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938AFBC-C76A-284F-B978-50EA2AAFD0B2}"/>
              </a:ext>
            </a:extLst>
          </p:cNvPr>
          <p:cNvCxnSpPr>
            <a:cxnSpLocks/>
            <a:stCxn id="50" idx="4"/>
            <a:endCxn id="51" idx="2"/>
          </p:cNvCxnSpPr>
          <p:nvPr/>
        </p:nvCxnSpPr>
        <p:spPr>
          <a:xfrm>
            <a:off x="8615569" y="3922647"/>
            <a:ext cx="1118150" cy="116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2AD9FC-4AC0-6F45-B8F0-788C76C2A270}"/>
              </a:ext>
            </a:extLst>
          </p:cNvPr>
          <p:cNvSpPr txBox="1"/>
          <p:nvPr/>
        </p:nvSpPr>
        <p:spPr>
          <a:xfrm>
            <a:off x="8202957" y="499964"/>
            <a:ext cx="37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React Rending Logic With Redux Store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D17E-CC99-444C-A1EC-0A5368645664}"/>
              </a:ext>
            </a:extLst>
          </p:cNvPr>
          <p:cNvSpPr/>
          <p:nvPr/>
        </p:nvSpPr>
        <p:spPr>
          <a:xfrm>
            <a:off x="9733719" y="1442834"/>
            <a:ext cx="641075" cy="4075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58" name="Curved Right Arrow 57">
            <a:extLst>
              <a:ext uri="{FF2B5EF4-FFF2-40B4-BE49-F238E27FC236}">
                <a16:creationId xmlns:a16="http://schemas.microsoft.com/office/drawing/2014/main" id="{CFD45BD2-24D6-9040-B094-EE47C41AED72}"/>
              </a:ext>
            </a:extLst>
          </p:cNvPr>
          <p:cNvSpPr/>
          <p:nvPr/>
        </p:nvSpPr>
        <p:spPr>
          <a:xfrm>
            <a:off x="9251672" y="1646586"/>
            <a:ext cx="429041" cy="713959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Right Arrow 58">
            <a:extLst>
              <a:ext uri="{FF2B5EF4-FFF2-40B4-BE49-F238E27FC236}">
                <a16:creationId xmlns:a16="http://schemas.microsoft.com/office/drawing/2014/main" id="{5D83C9C6-65D2-2E45-9E94-BEF29F0E3007}"/>
              </a:ext>
            </a:extLst>
          </p:cNvPr>
          <p:cNvSpPr/>
          <p:nvPr/>
        </p:nvSpPr>
        <p:spPr>
          <a:xfrm rot="10800000">
            <a:off x="10454306" y="1616769"/>
            <a:ext cx="429041" cy="648714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FF93C9-0372-2745-B5E2-834524EBA1DD}"/>
              </a:ext>
            </a:extLst>
          </p:cNvPr>
          <p:cNvSpPr txBox="1"/>
          <p:nvPr/>
        </p:nvSpPr>
        <p:spPr>
          <a:xfrm>
            <a:off x="10531982" y="1396070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9395CF-50C5-2942-A800-6BE76B182ADE}"/>
              </a:ext>
            </a:extLst>
          </p:cNvPr>
          <p:cNvSpPr txBox="1"/>
          <p:nvPr/>
        </p:nvSpPr>
        <p:spPr>
          <a:xfrm>
            <a:off x="9022245" y="1432102"/>
            <a:ext cx="5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F6841B-6A67-FE4C-AA00-3A6A0CDA58F1}"/>
              </a:ext>
            </a:extLst>
          </p:cNvPr>
          <p:cNvSpPr/>
          <p:nvPr/>
        </p:nvSpPr>
        <p:spPr>
          <a:xfrm>
            <a:off x="8736492" y="2614822"/>
            <a:ext cx="876304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Reducer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701777-F10C-AB40-A937-8BBEB5F6D462}"/>
              </a:ext>
            </a:extLst>
          </p:cNvPr>
          <p:cNvSpPr/>
          <p:nvPr/>
        </p:nvSpPr>
        <p:spPr>
          <a:xfrm>
            <a:off x="10538789" y="4248982"/>
            <a:ext cx="876304" cy="526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Hook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4B63A4-1EDB-6C43-8807-7D224A72895E}"/>
              </a:ext>
            </a:extLst>
          </p:cNvPr>
          <p:cNvSpPr txBox="1"/>
          <p:nvPr/>
        </p:nvSpPr>
        <p:spPr>
          <a:xfrm>
            <a:off x="2087219" y="301080"/>
            <a:ext cx="357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Redux Flow</a:t>
            </a:r>
          </a:p>
        </p:txBody>
      </p:sp>
    </p:spTree>
    <p:extLst>
      <p:ext uri="{BB962C8B-B14F-4D97-AF65-F5344CB8AC3E}">
        <p14:creationId xmlns:p14="http://schemas.microsoft.com/office/powerpoint/2010/main" val="142071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0110BC-BE9B-ED4E-9EA5-54AD7BAD4A49}"/>
              </a:ext>
            </a:extLst>
          </p:cNvPr>
          <p:cNvSpPr/>
          <p:nvPr/>
        </p:nvSpPr>
        <p:spPr>
          <a:xfrm>
            <a:off x="954158" y="5714999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D3DDF8DE-EBA1-C146-BF4C-216CBAE069E0}"/>
              </a:ext>
            </a:extLst>
          </p:cNvPr>
          <p:cNvSpPr/>
          <p:nvPr/>
        </p:nvSpPr>
        <p:spPr>
          <a:xfrm>
            <a:off x="2524540" y="6077780"/>
            <a:ext cx="3571460" cy="6211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Async Calls to External System goes here.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>
                <a:highlight>
                  <a:srgbClr val="800000"/>
                </a:highlight>
              </a:rPr>
              <a:t>Dispatch to Request Action – Sending request</a:t>
            </a:r>
          </a:p>
          <a:p>
            <a:pPr algn="ctr"/>
            <a:r>
              <a:rPr lang="en-US" sz="800" dirty="0">
                <a:highlight>
                  <a:srgbClr val="800000"/>
                </a:highlight>
              </a:rPr>
              <a:t>Processing results</a:t>
            </a:r>
          </a:p>
          <a:p>
            <a:pPr algn="ctr"/>
            <a:r>
              <a:rPr lang="en-US" sz="800" dirty="0">
                <a:highlight>
                  <a:srgbClr val="800000"/>
                </a:highlight>
              </a:rPr>
              <a:t>Dispatch Done Action – Task Completed</a:t>
            </a:r>
          </a:p>
          <a:p>
            <a:pPr algn="ctr"/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34A154-AA0C-9B42-A9F7-1627FFF1E42A}"/>
              </a:ext>
            </a:extLst>
          </p:cNvPr>
          <p:cNvSpPr/>
          <p:nvPr/>
        </p:nvSpPr>
        <p:spPr>
          <a:xfrm>
            <a:off x="929310" y="4283763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REDUCERS</a:t>
            </a:r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AED387D2-410E-0C49-8081-44880B52CD4E}"/>
              </a:ext>
            </a:extLst>
          </p:cNvPr>
          <p:cNvSpPr/>
          <p:nvPr/>
        </p:nvSpPr>
        <p:spPr>
          <a:xfrm>
            <a:off x="2499692" y="4509885"/>
            <a:ext cx="3596308" cy="11435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 Reducer for each state representation/property (cars, sort col, sort </a:t>
            </a:r>
            <a:r>
              <a:rPr lang="en-US" sz="900" dirty="0" err="1"/>
              <a:t>dir</a:t>
            </a:r>
            <a:r>
              <a:rPr lang="en-US" sz="900" dirty="0"/>
              <a:t>, edit id etc.). Pure functions cannot cause side effect. Not allowed to make ajax call hence doing it in Actions.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Combine multiple reducers and it makes the payload that redux will contrast using different reducers</a:t>
            </a:r>
          </a:p>
          <a:p>
            <a:pPr algn="ctr"/>
            <a:endParaRPr lang="en-US" sz="900" dirty="0"/>
          </a:p>
          <a:p>
            <a:pPr algn="ctr"/>
            <a:r>
              <a:rPr lang="en-US" sz="900" b="1" dirty="0">
                <a:highlight>
                  <a:srgbClr val="800000"/>
                </a:highlight>
              </a:rPr>
              <a:t>Add Logic to refresh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152978-2531-2040-BB72-0DA3C5B2B79D}"/>
              </a:ext>
            </a:extLst>
          </p:cNvPr>
          <p:cNvSpPr/>
          <p:nvPr/>
        </p:nvSpPr>
        <p:spPr>
          <a:xfrm>
            <a:off x="929310" y="2852532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Redux Store</a:t>
            </a:r>
          </a:p>
        </p:txBody>
      </p:sp>
      <p:sp>
        <p:nvSpPr>
          <p:cNvPr id="26" name="Snip Single Corner Rectangle 25">
            <a:extLst>
              <a:ext uri="{FF2B5EF4-FFF2-40B4-BE49-F238E27FC236}">
                <a16:creationId xmlns:a16="http://schemas.microsoft.com/office/drawing/2014/main" id="{CE89D08F-ED52-BE44-9D63-0495DF5026A8}"/>
              </a:ext>
            </a:extLst>
          </p:cNvPr>
          <p:cNvSpPr/>
          <p:nvPr/>
        </p:nvSpPr>
        <p:spPr>
          <a:xfrm>
            <a:off x="2499692" y="3135802"/>
            <a:ext cx="3596308" cy="62119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highlight>
                  <a:srgbClr val="800000"/>
                </a:highlight>
              </a:rPr>
              <a:t>Use </a:t>
            </a:r>
            <a:r>
              <a:rPr lang="en-US" sz="1000" dirty="0" err="1">
                <a:highlight>
                  <a:srgbClr val="800000"/>
                </a:highlight>
              </a:rPr>
              <a:t>Thunk</a:t>
            </a:r>
            <a:r>
              <a:rPr lang="en-US" sz="1000" dirty="0">
                <a:highlight>
                  <a:srgbClr val="800000"/>
                </a:highlight>
              </a:rPr>
              <a:t> Middleware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FF7B3-6476-F24C-AAEE-FCA0194BB742}"/>
              </a:ext>
            </a:extLst>
          </p:cNvPr>
          <p:cNvSpPr/>
          <p:nvPr/>
        </p:nvSpPr>
        <p:spPr>
          <a:xfrm>
            <a:off x="954158" y="1416326"/>
            <a:ext cx="157038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Hook</a:t>
            </a:r>
          </a:p>
        </p:txBody>
      </p:sp>
      <p:sp>
        <p:nvSpPr>
          <p:cNvPr id="28" name="Snip Single Corner Rectangle 27">
            <a:extLst>
              <a:ext uri="{FF2B5EF4-FFF2-40B4-BE49-F238E27FC236}">
                <a16:creationId xmlns:a16="http://schemas.microsoft.com/office/drawing/2014/main" id="{2E3E4DE1-1871-A442-B70B-D1C8D3F7AE95}"/>
              </a:ext>
            </a:extLst>
          </p:cNvPr>
          <p:cNvSpPr/>
          <p:nvPr/>
        </p:nvSpPr>
        <p:spPr>
          <a:xfrm>
            <a:off x="2524540" y="1632506"/>
            <a:ext cx="3571460" cy="106100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Use Selector hook to read state properties, we can also do some manipulation here to avoid duplicate state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Use Dispatch hook along with </a:t>
            </a:r>
            <a:r>
              <a:rPr lang="en-US" sz="800" dirty="0" err="1"/>
              <a:t>bindActionCreator</a:t>
            </a:r>
            <a:r>
              <a:rPr lang="en-US" sz="800" dirty="0"/>
              <a:t> to bind Actions to properties that will be used by UI as callback functions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>
                <a:highlight>
                  <a:srgbClr val="800000"/>
                </a:highlight>
              </a:rPr>
              <a:t>Make sure we do initially request to fetch data to display</a:t>
            </a:r>
          </a:p>
          <a:p>
            <a:pPr algn="ctr"/>
            <a:r>
              <a:rPr lang="en-US" sz="800" dirty="0" err="1">
                <a:highlight>
                  <a:srgbClr val="800000"/>
                </a:highlight>
              </a:rPr>
              <a:t>useEffect</a:t>
            </a:r>
            <a:r>
              <a:rPr lang="en-US" sz="800" dirty="0">
                <a:highlight>
                  <a:srgbClr val="800000"/>
                </a:highlight>
              </a:rPr>
              <a:t> &amp; Hook to use to </a:t>
            </a:r>
            <a:r>
              <a:rPr lang="en-US" sz="800" dirty="0" err="1">
                <a:highlight>
                  <a:srgbClr val="800000"/>
                </a:highlight>
              </a:rPr>
              <a:t>useMemo</a:t>
            </a:r>
            <a:endParaRPr lang="en-US" sz="800" dirty="0">
              <a:highlight>
                <a:srgbClr val="800000"/>
              </a:highlight>
            </a:endParaRPr>
          </a:p>
          <a:p>
            <a:pPr algn="ctr"/>
            <a:endParaRPr lang="en-US" sz="800" dirty="0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A6CB4D2-5705-A24C-8763-2926201080DE}"/>
              </a:ext>
            </a:extLst>
          </p:cNvPr>
          <p:cNvSpPr/>
          <p:nvPr/>
        </p:nvSpPr>
        <p:spPr>
          <a:xfrm>
            <a:off x="1649896" y="4780721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36D4435A-CACC-3741-9134-75D2CB7B4912}"/>
              </a:ext>
            </a:extLst>
          </p:cNvPr>
          <p:cNvSpPr/>
          <p:nvPr/>
        </p:nvSpPr>
        <p:spPr>
          <a:xfrm>
            <a:off x="1653211" y="3352800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39140DC-00C3-C04D-AC37-AFFE588EC862}"/>
              </a:ext>
            </a:extLst>
          </p:cNvPr>
          <p:cNvSpPr/>
          <p:nvPr/>
        </p:nvSpPr>
        <p:spPr>
          <a:xfrm>
            <a:off x="1644928" y="1914942"/>
            <a:ext cx="178905" cy="90446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C5DBA2-8C77-F940-B9FF-04E13805150F}"/>
              </a:ext>
            </a:extLst>
          </p:cNvPr>
          <p:cNvSpPr txBox="1"/>
          <p:nvPr/>
        </p:nvSpPr>
        <p:spPr>
          <a:xfrm>
            <a:off x="3178866" y="-50535"/>
            <a:ext cx="5834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Thunk</a:t>
            </a:r>
            <a:r>
              <a:rPr lang="en-US" sz="4400" dirty="0"/>
              <a:t> Middleware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0EAAA-E88B-9244-8EEE-EF60CD36FC3E}"/>
              </a:ext>
            </a:extLst>
          </p:cNvPr>
          <p:cNvSpPr/>
          <p:nvPr/>
        </p:nvSpPr>
        <p:spPr>
          <a:xfrm>
            <a:off x="6840605" y="4868613"/>
            <a:ext cx="5235437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createAddCarsRequestAction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({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type: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ADD_CARS_REQUEST_ACTION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createAddCarsDoneAction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{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8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ADD_CARS_REQUEST_ACTION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payload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addCarFn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dispatch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	dispatch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createAddCarsRequestAction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		dispatch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refreshCars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	})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};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BA191-FDF0-A74E-932C-A0861EC5EBBE}"/>
              </a:ext>
            </a:extLst>
          </p:cNvPr>
          <p:cNvCxnSpPr>
            <a:cxnSpLocks/>
            <a:stCxn id="22" idx="0"/>
            <a:endCxn id="3" idx="1"/>
          </p:cNvCxnSpPr>
          <p:nvPr/>
        </p:nvCxnSpPr>
        <p:spPr>
          <a:xfrm flipV="1">
            <a:off x="6096000" y="5653443"/>
            <a:ext cx="744605" cy="73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0A343-A2D4-8F4D-A903-0D8F94953667}"/>
              </a:ext>
            </a:extLst>
          </p:cNvPr>
          <p:cNvSpPr/>
          <p:nvPr/>
        </p:nvSpPr>
        <p:spPr>
          <a:xfrm>
            <a:off x="6840605" y="2991702"/>
            <a:ext cx="4534315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applyMiddleware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'redux'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itemReducer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'../reducers/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carToolReducers</a:t>
            </a:r>
            <a:r>
              <a:rPr lang="en-US" sz="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thunk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'redux-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thunk</a:t>
            </a:r>
            <a:r>
              <a:rPr lang="en-US" sz="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carToolStore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itemReducer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applyMiddleware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thunk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5F1B85-E9FB-5A4B-99C4-BBA343D9E5A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>
            <a:off x="6096000" y="3446398"/>
            <a:ext cx="744605" cy="20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3EE74EB-EA73-7045-A689-2761D34FA33B}"/>
              </a:ext>
            </a:extLst>
          </p:cNvPr>
          <p:cNvSpPr txBox="1"/>
          <p:nvPr/>
        </p:nvSpPr>
        <p:spPr>
          <a:xfrm>
            <a:off x="6832322" y="2798989"/>
            <a:ext cx="1102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carToolStore.js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FC903-0DA3-A441-A186-67E5055041DA}"/>
              </a:ext>
            </a:extLst>
          </p:cNvPr>
          <p:cNvSpPr txBox="1"/>
          <p:nvPr/>
        </p:nvSpPr>
        <p:spPr>
          <a:xfrm>
            <a:off x="6766891" y="4679653"/>
            <a:ext cx="1237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carToolActions.js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8FEDE2-4303-B94A-ADAC-9D70923B11EC}"/>
              </a:ext>
            </a:extLst>
          </p:cNvPr>
          <p:cNvSpPr/>
          <p:nvPr/>
        </p:nvSpPr>
        <p:spPr>
          <a:xfrm>
            <a:off x="6796707" y="845762"/>
            <a:ext cx="5098771" cy="19236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7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actions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700" b="1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useMemo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 () </a:t>
            </a:r>
            <a:r>
              <a:rPr lang="en-US" sz="7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bindActionCreators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refreshCars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7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addCar</a:t>
            </a:r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7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createAddAction</a:t>
            </a:r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7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addCar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addCarFn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editCar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createEditAction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saveCar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createSaveAction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deleteCar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createDeleteAction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cancelCar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createCancelAction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sortCars</a:t>
            </a:r>
            <a:r>
              <a:rPr lang="en-US" sz="7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createSortAction</a:t>
            </a:r>
            <a:endParaRPr lang="en-US" sz="7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}, </a:t>
            </a:r>
            <a:r>
              <a:rPr lang="en-US" sz="7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dispatch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[</a:t>
            </a:r>
            <a:r>
              <a:rPr lang="en-US" sz="7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dispatch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]); //dispatch never changes</a:t>
            </a: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useEffect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 () </a:t>
            </a:r>
            <a:r>
              <a:rPr lang="en-US" sz="7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7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7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actions</a:t>
            </a:r>
            <a:r>
              <a:rPr lang="en-US" sz="7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refreshCars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//stale closure as every render bind creates new </a:t>
            </a:r>
            <a:r>
              <a:rPr lang="en-US" sz="7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refreshColors</a:t>
            </a:r>
            <a:endParaRPr lang="en-US" sz="7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}, [</a:t>
            </a:r>
            <a:r>
              <a:rPr lang="en-US" sz="7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actions</a:t>
            </a:r>
            <a: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//actions changes every single render, </a:t>
            </a:r>
            <a:r>
              <a:rPr lang="en-US" sz="7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thats</a:t>
            </a:r>
            <a:r>
              <a:rPr lang="en-US" sz="7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the problem</a:t>
            </a:r>
            <a:endParaRPr lang="en-US" sz="7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7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7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0C93E-CBA1-364E-931E-A39E8418DD5C}"/>
              </a:ext>
            </a:extLst>
          </p:cNvPr>
          <p:cNvSpPr txBox="1"/>
          <p:nvPr/>
        </p:nvSpPr>
        <p:spPr>
          <a:xfrm>
            <a:off x="6766891" y="654402"/>
            <a:ext cx="172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useCarToolReduxStore.js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259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7D7CB8B-EA47-EF40-AD17-88B5EC9F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" y="181636"/>
            <a:ext cx="12192000" cy="63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44F37BC-2FE8-8043-9A9A-3E39D256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41"/>
            <a:ext cx="12192000" cy="62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C13226-2D94-0748-A641-99B0118E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57"/>
            <a:ext cx="12192000" cy="64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6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952AD-0850-EF4D-9AC3-B9AB61EA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629024"/>
            <a:ext cx="12192000" cy="649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0C9BCB7-1DEB-754D-AD49-63BA5342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44"/>
            <a:ext cx="12192000" cy="64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577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Malik, Buland</dc:creator>
  <cp:lastModifiedBy>Malik, Buland</cp:lastModifiedBy>
  <cp:revision>53</cp:revision>
  <dcterms:created xsi:type="dcterms:W3CDTF">2021-12-07T07:57:57Z</dcterms:created>
  <dcterms:modified xsi:type="dcterms:W3CDTF">2021-12-08T04:26:10Z</dcterms:modified>
</cp:coreProperties>
</file>